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/pBD9SAnJBJoRl1TpPLzww0m0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096308b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096308b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5min</a:t>
            </a:r>
            <a:br>
              <a:rPr lang="en-US"/>
            </a:br>
            <a:r>
              <a:rPr lang="en-US"/>
              <a:t>total - 7min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6096308b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6096308b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6096308b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6096308b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6096308b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6096308b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Damn…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6096308b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6096308b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strengths and expertise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6096308b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6096308b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6096308b6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6096308b6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60445af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60445af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6096308b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6096308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6096308b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6096308b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654e4755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1654e47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6096308b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6096308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6096308b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6096308b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"/>
          <p:cNvSpPr txBox="1"/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8"/>
          <p:cNvGrpSpPr/>
          <p:nvPr/>
        </p:nvGrpSpPr>
        <p:grpSpPr>
          <a:xfrm>
            <a:off x="715099" y="423031"/>
            <a:ext cx="207172" cy="321076"/>
            <a:chOff x="815599" y="717719"/>
            <a:chExt cx="207172" cy="321076"/>
          </a:xfrm>
        </p:grpSpPr>
        <p:sp>
          <p:nvSpPr>
            <p:cNvPr id="13" name="Google Shape;13;p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8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8"/>
          <p:cNvGrpSpPr/>
          <p:nvPr/>
        </p:nvGrpSpPr>
        <p:grpSpPr>
          <a:xfrm flipH="1" rot="10800000">
            <a:off x="7685099" y="324195"/>
            <a:ext cx="207172" cy="321076"/>
            <a:chOff x="815599" y="717719"/>
            <a:chExt cx="207172" cy="321076"/>
          </a:xfrm>
        </p:grpSpPr>
        <p:sp>
          <p:nvSpPr>
            <p:cNvPr id="25" name="Google Shape;25;p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9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" name="Google Shape;33;p9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34" name="Google Shape;34;p9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9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9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9"/>
          <p:cNvGrpSpPr/>
          <p:nvPr/>
        </p:nvGrpSpPr>
        <p:grpSpPr>
          <a:xfrm rot="-5400000">
            <a:off x="7928886" y="4508212"/>
            <a:ext cx="290452" cy="699769"/>
            <a:chOff x="932686" y="381461"/>
            <a:chExt cx="290452" cy="699769"/>
          </a:xfrm>
        </p:grpSpPr>
        <p:sp>
          <p:nvSpPr>
            <p:cNvPr id="41" name="Google Shape;41;p9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9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9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9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9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9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0" name="Google Shape;60;p10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61" name="Google Shape;61;p1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10"/>
          <p:cNvGrpSpPr/>
          <p:nvPr/>
        </p:nvGrpSpPr>
        <p:grpSpPr>
          <a:xfrm flipH="1" rot="10800000">
            <a:off x="8647099" y="1467745"/>
            <a:ext cx="207172" cy="321076"/>
            <a:chOff x="815599" y="717719"/>
            <a:chExt cx="207172" cy="321076"/>
          </a:xfrm>
        </p:grpSpPr>
        <p:sp>
          <p:nvSpPr>
            <p:cNvPr id="68" name="Google Shape;68;p1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10"/>
          <p:cNvGrpSpPr/>
          <p:nvPr/>
        </p:nvGrpSpPr>
        <p:grpSpPr>
          <a:xfrm>
            <a:off x="383024" y="3284106"/>
            <a:ext cx="207172" cy="321076"/>
            <a:chOff x="815599" y="717719"/>
            <a:chExt cx="207172" cy="321076"/>
          </a:xfrm>
        </p:grpSpPr>
        <p:sp>
          <p:nvSpPr>
            <p:cNvPr id="73" name="Google Shape;73;p1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2" type="title"/>
          </p:nvPr>
        </p:nvSpPr>
        <p:spPr>
          <a:xfrm>
            <a:off x="948600" y="1417300"/>
            <a:ext cx="14421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3" type="title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4" type="title"/>
          </p:nvPr>
        </p:nvSpPr>
        <p:spPr>
          <a:xfrm>
            <a:off x="4800600" y="1417300"/>
            <a:ext cx="15009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1"/>
          <p:cNvSpPr txBox="1"/>
          <p:nvPr>
            <p:ph idx="5" type="subTitle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6" type="title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7" type="title"/>
          </p:nvPr>
        </p:nvSpPr>
        <p:spPr>
          <a:xfrm>
            <a:off x="948600" y="3142847"/>
            <a:ext cx="14421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1"/>
          <p:cNvSpPr txBox="1"/>
          <p:nvPr>
            <p:ph idx="8" type="subTitle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9" type="title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13" type="title"/>
          </p:nvPr>
        </p:nvSpPr>
        <p:spPr>
          <a:xfrm>
            <a:off x="4800600" y="3142803"/>
            <a:ext cx="1500900" cy="5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1"/>
          <p:cNvSpPr txBox="1"/>
          <p:nvPr>
            <p:ph idx="14" type="subTitle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" name="Google Shape;92;p11"/>
          <p:cNvGrpSpPr/>
          <p:nvPr/>
        </p:nvGrpSpPr>
        <p:grpSpPr>
          <a:xfrm>
            <a:off x="8648774" y="1605106"/>
            <a:ext cx="207172" cy="321076"/>
            <a:chOff x="815599" y="717719"/>
            <a:chExt cx="207172" cy="321076"/>
          </a:xfrm>
        </p:grpSpPr>
        <p:sp>
          <p:nvSpPr>
            <p:cNvPr id="93" name="Google Shape;93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98" name="Google Shape;98;p1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1"/>
          <p:cNvGrpSpPr/>
          <p:nvPr/>
        </p:nvGrpSpPr>
        <p:grpSpPr>
          <a:xfrm flipH="1">
            <a:off x="294749" y="3302681"/>
            <a:ext cx="207172" cy="321076"/>
            <a:chOff x="815599" y="717719"/>
            <a:chExt cx="207172" cy="321076"/>
          </a:xfrm>
        </p:grpSpPr>
        <p:sp>
          <p:nvSpPr>
            <p:cNvPr id="105" name="Google Shape;105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BLANK_1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12"/>
          <p:cNvSpPr txBox="1"/>
          <p:nvPr>
            <p:ph idx="2" type="title"/>
          </p:nvPr>
        </p:nvSpPr>
        <p:spPr>
          <a:xfrm>
            <a:off x="6893200" y="967825"/>
            <a:ext cx="1535700" cy="100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12"/>
          <p:cNvSpPr txBox="1"/>
          <p:nvPr>
            <p:ph idx="1" type="subTitle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4" name="Google Shape;114;p12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115" name="Google Shape;115;p1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7882299" y="213919"/>
            <a:ext cx="207172" cy="321076"/>
            <a:chOff x="815599" y="717719"/>
            <a:chExt cx="207172" cy="321076"/>
          </a:xfrm>
        </p:grpSpPr>
        <p:sp>
          <p:nvSpPr>
            <p:cNvPr id="122" name="Google Shape;122;p1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127" name="Google Shape;127;p12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2"/>
          <p:cNvGrpSpPr/>
          <p:nvPr/>
        </p:nvGrpSpPr>
        <p:grpSpPr>
          <a:xfrm>
            <a:off x="569624" y="3194331"/>
            <a:ext cx="207172" cy="321076"/>
            <a:chOff x="815599" y="717719"/>
            <a:chExt cx="207172" cy="321076"/>
          </a:xfrm>
        </p:grpSpPr>
        <p:sp>
          <p:nvSpPr>
            <p:cNvPr id="131" name="Google Shape;131;p1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type="title"/>
          </p:nvPr>
        </p:nvSpPr>
        <p:spPr>
          <a:xfrm>
            <a:off x="715100" y="962400"/>
            <a:ext cx="5190300" cy="10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>
            <a:off x="715100" y="1970700"/>
            <a:ext cx="5190300" cy="2210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13"/>
          <p:cNvGrpSpPr/>
          <p:nvPr/>
        </p:nvGrpSpPr>
        <p:grpSpPr>
          <a:xfrm>
            <a:off x="8648774" y="1605106"/>
            <a:ext cx="207172" cy="321076"/>
            <a:chOff x="815599" y="717719"/>
            <a:chExt cx="207172" cy="321076"/>
          </a:xfrm>
        </p:grpSpPr>
        <p:sp>
          <p:nvSpPr>
            <p:cNvPr id="140" name="Google Shape;140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3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145" name="Google Shape;145;p1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13"/>
          <p:cNvGrpSpPr/>
          <p:nvPr/>
        </p:nvGrpSpPr>
        <p:grpSpPr>
          <a:xfrm flipH="1">
            <a:off x="294749" y="3302681"/>
            <a:ext cx="207172" cy="321076"/>
            <a:chOff x="815599" y="717719"/>
            <a:chExt cx="207172" cy="321076"/>
          </a:xfrm>
        </p:grpSpPr>
        <p:sp>
          <p:nvSpPr>
            <p:cNvPr id="152" name="Google Shape;152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5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160" name="Google Shape;160;p1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5"/>
          <p:cNvGrpSpPr/>
          <p:nvPr/>
        </p:nvGrpSpPr>
        <p:grpSpPr>
          <a:xfrm flipH="1">
            <a:off x="294749" y="3302681"/>
            <a:ext cx="207172" cy="321076"/>
            <a:chOff x="815599" y="717719"/>
            <a:chExt cx="207172" cy="321076"/>
          </a:xfrm>
        </p:grpSpPr>
        <p:sp>
          <p:nvSpPr>
            <p:cNvPr id="167" name="Google Shape;167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 flipH="1" rot="10800000">
            <a:off x="8647099" y="1467745"/>
            <a:ext cx="207172" cy="321076"/>
            <a:chOff x="815599" y="717719"/>
            <a:chExt cx="207172" cy="321076"/>
          </a:xfrm>
        </p:grpSpPr>
        <p:sp>
          <p:nvSpPr>
            <p:cNvPr id="172" name="Google Shape;172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11" Type="http://schemas.openxmlformats.org/officeDocument/2006/relationships/image" Target="../media/image12.png"/><Relationship Id="rId10" Type="http://schemas.openxmlformats.org/officeDocument/2006/relationships/image" Target="../media/image4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ishanfdo18098/CO225-Java-Project" TargetMode="External"/><Relationship Id="rId4" Type="http://schemas.openxmlformats.org/officeDocument/2006/relationships/hyperlink" Target="https://github.com/ishanfdo18098/CO225-Java-Project/wiki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image" Target="../media/image25.jpg"/><Relationship Id="rId6" Type="http://schemas.openxmlformats.org/officeDocument/2006/relationships/image" Target="../media/image29.jpg"/><Relationship Id="rId7" Type="http://schemas.openxmlformats.org/officeDocument/2006/relationships/image" Target="../media/image21.jp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8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321" y="456783"/>
            <a:ext cx="6506173" cy="46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"/>
          <p:cNvPicPr preferRelativeResize="0"/>
          <p:nvPr/>
        </p:nvPicPr>
        <p:blipFill rotWithShape="1">
          <a:blip r:embed="rId4">
            <a:alphaModFix/>
          </a:blip>
          <a:srcRect b="77636" l="25857" r="62763" t="2628"/>
          <a:stretch/>
        </p:blipFill>
        <p:spPr>
          <a:xfrm rot="-1606790">
            <a:off x="5212807" y="349805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"/>
          <p:cNvGrpSpPr/>
          <p:nvPr/>
        </p:nvGrpSpPr>
        <p:grpSpPr>
          <a:xfrm flipH="1">
            <a:off x="4726199" y="3119231"/>
            <a:ext cx="207172" cy="321076"/>
            <a:chOff x="815599" y="717719"/>
            <a:chExt cx="207172" cy="321076"/>
          </a:xfrm>
        </p:grpSpPr>
        <p:sp>
          <p:nvSpPr>
            <p:cNvPr id="183" name="Google Shape;183;p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1"/>
          <p:cNvSpPr txBox="1"/>
          <p:nvPr/>
        </p:nvSpPr>
        <p:spPr>
          <a:xfrm>
            <a:off x="186070" y="210562"/>
            <a:ext cx="8772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C000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CO225 : SOFTWARE CONSTRUCTION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C000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GROUP PROJECT – GROUP 05</a:t>
            </a:r>
            <a:endParaRPr b="1" i="0" sz="3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2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Cryptocurrency Auction Management System </a:t>
            </a:r>
            <a:endParaRPr b="1" i="0" sz="3200" u="none" cap="none" strike="noStrike">
              <a:solidFill>
                <a:schemeClr val="accent2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 b="77636" l="25857" r="62763" t="2628"/>
          <a:stretch/>
        </p:blipFill>
        <p:spPr>
          <a:xfrm rot="3401003">
            <a:off x="6202637" y="4110391"/>
            <a:ext cx="739097" cy="91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373" y="3011958"/>
            <a:ext cx="2467325" cy="204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89646">
            <a:off x="6440651" y="2500951"/>
            <a:ext cx="1090825" cy="90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096308b6_1_67"/>
          <p:cNvSpPr txBox="1"/>
          <p:nvPr/>
        </p:nvSpPr>
        <p:spPr>
          <a:xfrm>
            <a:off x="0" y="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6</a:t>
            </a: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u="sng">
                <a:solidFill>
                  <a:srgbClr val="B7ECF3"/>
                </a:solidFill>
              </a:rPr>
              <a:t>Flow control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116096308b6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825" y="2952475"/>
            <a:ext cx="1779226" cy="17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16096308b6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088" y="2842075"/>
            <a:ext cx="1779226" cy="17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6096308b6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500" y="980450"/>
            <a:ext cx="1779225" cy="116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6096308b6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825" y="913475"/>
            <a:ext cx="1419850" cy="1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16096308b6_1_67"/>
          <p:cNvSpPr/>
          <p:nvPr/>
        </p:nvSpPr>
        <p:spPr>
          <a:xfrm rot="994566">
            <a:off x="5018795" y="2278726"/>
            <a:ext cx="187179" cy="547975"/>
          </a:xfrm>
          <a:prstGeom prst="upDownArrow">
            <a:avLst>
              <a:gd fmla="val 36004" name="adj1"/>
              <a:gd fmla="val 719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16096308b6_1_67"/>
          <p:cNvSpPr/>
          <p:nvPr/>
        </p:nvSpPr>
        <p:spPr>
          <a:xfrm rot="-2485663">
            <a:off x="6720960" y="2275473"/>
            <a:ext cx="187252" cy="547704"/>
          </a:xfrm>
          <a:prstGeom prst="upDownArrow">
            <a:avLst>
              <a:gd fmla="val 36004" name="adj1"/>
              <a:gd fmla="val 719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16096308b6_1_67"/>
          <p:cNvSpPr/>
          <p:nvPr/>
        </p:nvSpPr>
        <p:spPr>
          <a:xfrm>
            <a:off x="3179638" y="1110725"/>
            <a:ext cx="1554900" cy="28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16096308b6_1_67"/>
          <p:cNvSpPr txBox="1"/>
          <p:nvPr/>
        </p:nvSpPr>
        <p:spPr>
          <a:xfrm>
            <a:off x="6830725" y="1147825"/>
            <a:ext cx="1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g116096308b6_1_67"/>
          <p:cNvSpPr txBox="1"/>
          <p:nvPr/>
        </p:nvSpPr>
        <p:spPr>
          <a:xfrm>
            <a:off x="269525" y="2545550"/>
            <a:ext cx="39930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Bidder inserts the first bid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App sends req to server </a:t>
            </a: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( 1 )</a:t>
            </a:r>
            <a:endParaRPr b="1" sz="1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Server sends req to CryptoCompare API</a:t>
            </a: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( 2 )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BD24"/>
              </a:buClr>
              <a:buSzPts val="1700"/>
              <a:buFont typeface="Montserrat"/>
              <a:buAutoNum type="arabicPeriod"/>
            </a:pPr>
            <a:r>
              <a:rPr lang="en-US">
                <a:solidFill>
                  <a:srgbClr val="FCBD24"/>
                </a:solidFill>
              </a:rPr>
              <a:t>API sends data to server back</a:t>
            </a: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( 3 )</a:t>
            </a:r>
            <a:endParaRPr sz="1700">
              <a:solidFill>
                <a:srgbClr val="FCBD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Server creates record in DB</a:t>
            </a: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( 4 )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Server Sends reply back to Bidder</a:t>
            </a: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( 5 )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Mobile shows the data in an organized way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g116096308b6_1_67"/>
          <p:cNvPicPr preferRelativeResize="0"/>
          <p:nvPr/>
        </p:nvPicPr>
        <p:blipFill rotWithShape="1">
          <a:blip r:embed="rId6">
            <a:alphaModFix/>
          </a:blip>
          <a:srcRect b="77635" l="25856" r="62763" t="2628"/>
          <a:stretch/>
        </p:blipFill>
        <p:spPr>
          <a:xfrm rot="10800000">
            <a:off x="139285" y="17765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6096308b6_1_67"/>
          <p:cNvPicPr preferRelativeResize="0"/>
          <p:nvPr/>
        </p:nvPicPr>
        <p:blipFill rotWithShape="1">
          <a:blip r:embed="rId6">
            <a:alphaModFix/>
          </a:blip>
          <a:srcRect b="77635" l="25856" r="62763" t="2628"/>
          <a:stretch/>
        </p:blipFill>
        <p:spPr>
          <a:xfrm rot="10800000">
            <a:off x="673585" y="905140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16096308b6_1_67"/>
          <p:cNvPicPr preferRelativeResize="0"/>
          <p:nvPr/>
        </p:nvPicPr>
        <p:blipFill rotWithShape="1">
          <a:blip r:embed="rId6">
            <a:alphaModFix/>
          </a:blip>
          <a:srcRect b="77635" l="25856" r="62763" t="2628"/>
          <a:stretch/>
        </p:blipFill>
        <p:spPr>
          <a:xfrm rot="10800000">
            <a:off x="221310" y="168035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16096308b6_1_67"/>
          <p:cNvPicPr preferRelativeResize="0"/>
          <p:nvPr/>
        </p:nvPicPr>
        <p:blipFill rotWithShape="1">
          <a:blip r:embed="rId6">
            <a:alphaModFix/>
          </a:blip>
          <a:srcRect b="77635" l="25856" r="62763" t="2628"/>
          <a:stretch/>
        </p:blipFill>
        <p:spPr>
          <a:xfrm rot="10800000">
            <a:off x="8075910" y="2904527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16096308b6_1_67"/>
          <p:cNvPicPr preferRelativeResize="0"/>
          <p:nvPr/>
        </p:nvPicPr>
        <p:blipFill rotWithShape="1">
          <a:blip r:embed="rId6">
            <a:alphaModFix/>
          </a:blip>
          <a:srcRect b="77635" l="25856" r="62763" t="2628"/>
          <a:stretch/>
        </p:blipFill>
        <p:spPr>
          <a:xfrm rot="10800000">
            <a:off x="8445335" y="3758577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16096308b6_1_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16096308b6_1_67"/>
          <p:cNvSpPr txBox="1"/>
          <p:nvPr/>
        </p:nvSpPr>
        <p:spPr>
          <a:xfrm>
            <a:off x="3996363" y="4507450"/>
            <a:ext cx="90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Bidder </a:t>
            </a:r>
            <a:endParaRPr b="1" sz="1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116096308b6_1_67"/>
          <p:cNvSpPr txBox="1"/>
          <p:nvPr/>
        </p:nvSpPr>
        <p:spPr>
          <a:xfrm>
            <a:off x="6955625" y="4595700"/>
            <a:ext cx="97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b="1" sz="1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116096308b6_1_67"/>
          <p:cNvSpPr/>
          <p:nvPr/>
        </p:nvSpPr>
        <p:spPr>
          <a:xfrm rot="-4060976">
            <a:off x="4112430" y="2408633"/>
            <a:ext cx="1200848" cy="1213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16096308b6_1_67"/>
          <p:cNvSpPr/>
          <p:nvPr/>
        </p:nvSpPr>
        <p:spPr>
          <a:xfrm rot="10797533">
            <a:off x="3179649" y="1778246"/>
            <a:ext cx="1672500" cy="1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16096308b6_1_67"/>
          <p:cNvSpPr/>
          <p:nvPr/>
        </p:nvSpPr>
        <p:spPr>
          <a:xfrm rot="-1233">
            <a:off x="3120777" y="1530468"/>
            <a:ext cx="1672500" cy="1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16096308b6_1_67"/>
          <p:cNvSpPr/>
          <p:nvPr/>
        </p:nvSpPr>
        <p:spPr>
          <a:xfrm rot="6790224">
            <a:off x="4264852" y="2561158"/>
            <a:ext cx="1200863" cy="1213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16096308b6_1_67"/>
          <p:cNvSpPr txBox="1"/>
          <p:nvPr/>
        </p:nvSpPr>
        <p:spPr>
          <a:xfrm>
            <a:off x="4262375" y="2368000"/>
            <a:ext cx="3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5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116096308b6_1_67"/>
          <p:cNvSpPr txBox="1"/>
          <p:nvPr/>
        </p:nvSpPr>
        <p:spPr>
          <a:xfrm>
            <a:off x="3860500" y="1762588"/>
            <a:ext cx="3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5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116096308b6_1_67"/>
          <p:cNvSpPr txBox="1"/>
          <p:nvPr/>
        </p:nvSpPr>
        <p:spPr>
          <a:xfrm>
            <a:off x="3801688" y="1261438"/>
            <a:ext cx="3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5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g116096308b6_1_67"/>
          <p:cNvSpPr txBox="1"/>
          <p:nvPr/>
        </p:nvSpPr>
        <p:spPr>
          <a:xfrm>
            <a:off x="4747625" y="2632338"/>
            <a:ext cx="3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15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116096308b6_1_67"/>
          <p:cNvSpPr/>
          <p:nvPr/>
        </p:nvSpPr>
        <p:spPr>
          <a:xfrm>
            <a:off x="5110450" y="1420800"/>
            <a:ext cx="1288500" cy="415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C3A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16096308b6_1_67"/>
          <p:cNvSpPr txBox="1"/>
          <p:nvPr/>
        </p:nvSpPr>
        <p:spPr>
          <a:xfrm>
            <a:off x="5682025" y="1626438"/>
            <a:ext cx="31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15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6096308b6_1_85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7</a:t>
            </a:r>
            <a:r>
              <a:rPr lang="en-US" sz="3200" u="sng">
                <a:solidFill>
                  <a:srgbClr val="B7ECF3"/>
                </a:solidFill>
              </a:rPr>
              <a:t>. Technology Stack</a:t>
            </a:r>
            <a:endParaRPr sz="2400">
              <a:solidFill>
                <a:srgbClr val="FFC000"/>
              </a:solidFill>
            </a:endParaRPr>
          </a:p>
        </p:txBody>
      </p:sp>
      <p:sp>
        <p:nvSpPr>
          <p:cNvPr id="382" name="Google Shape;382;g116096308b6_1_85"/>
          <p:cNvSpPr txBox="1"/>
          <p:nvPr/>
        </p:nvSpPr>
        <p:spPr>
          <a:xfrm>
            <a:off x="479150" y="726225"/>
            <a:ext cx="691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Android (Android Studio) - Java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Char char="○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For creating android application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Java Spring Framework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Char char="○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For easier server side application development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 for Students (Linux Virtual Instance for server hosting)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Char char="○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osting will be managed by us through SSH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romanL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Install MariaDB, Maven etc..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romanL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Deploy the spring boot application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Char char="○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.tk Free Domain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RESTful API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Char char="○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HTTP  - GET / POST etc..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CryptoCompare API - </a:t>
            </a: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Real Time</a:t>
            </a: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 price of crypto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g116096308b6_1_85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6982310" y="14770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16096308b6_1_85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7943285" y="67710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16096308b6_1_85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7491010" y="150065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6096308b6_1_85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8218160" y="215465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6096308b6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375" y="3562875"/>
            <a:ext cx="2047124" cy="15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6096308b6_1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150" y="3257450"/>
            <a:ext cx="1840774" cy="18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6096308b6_1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538" y="3075300"/>
            <a:ext cx="2303601" cy="15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16096308b6_1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9917" y="3837826"/>
            <a:ext cx="1958999" cy="13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6096308b6_1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475" y="3517600"/>
            <a:ext cx="2167876" cy="16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16096308b6_1_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9850" y="1990575"/>
            <a:ext cx="3078299" cy="157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16096308b6_1_85"/>
          <p:cNvSpPr txBox="1"/>
          <p:nvPr/>
        </p:nvSpPr>
        <p:spPr>
          <a:xfrm>
            <a:off x="5699500" y="2948200"/>
            <a:ext cx="195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CBD24"/>
                </a:solidFill>
                <a:latin typeface="Montserrat"/>
                <a:ea typeface="Montserrat"/>
                <a:cs typeface="Montserrat"/>
                <a:sym typeface="Montserrat"/>
              </a:rPr>
              <a:t>MariaDB</a:t>
            </a:r>
            <a:endParaRPr sz="2500">
              <a:solidFill>
                <a:srgbClr val="FCBD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g116096308b6_1_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16096308b6_1_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72837" y="2850218"/>
            <a:ext cx="942901" cy="101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6096308b6_3_3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8. Project Plan</a:t>
            </a:r>
            <a:endParaRPr sz="2400">
              <a:solidFill>
                <a:srgbClr val="FFC000"/>
              </a:solidFill>
            </a:endParaRPr>
          </a:p>
        </p:txBody>
      </p:sp>
      <p:pic>
        <p:nvPicPr>
          <p:cNvPr id="401" name="Google Shape;401;g116096308b6_3_3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8605660" y="-9235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16096308b6_3_3"/>
          <p:cNvPicPr preferRelativeResize="0"/>
          <p:nvPr/>
        </p:nvPicPr>
        <p:blipFill rotWithShape="1">
          <a:blip r:embed="rId3">
            <a:alphaModFix/>
          </a:blip>
          <a:srcRect b="77635" l="25856" r="62763" t="2628"/>
          <a:stretch/>
        </p:blipFill>
        <p:spPr>
          <a:xfrm rot="10800000">
            <a:off x="48610" y="4447927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16096308b6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25" y="583425"/>
            <a:ext cx="6957399" cy="451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16096308b6_3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096308b6_1_118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9</a:t>
            </a:r>
            <a:r>
              <a:rPr lang="en-US" sz="3200" u="sng">
                <a:solidFill>
                  <a:srgbClr val="B7ECF3"/>
                </a:solidFill>
              </a:rPr>
              <a:t>. Extendability</a:t>
            </a:r>
            <a:endParaRPr sz="2400">
              <a:solidFill>
                <a:srgbClr val="FFC000"/>
              </a:solidFill>
            </a:endParaRPr>
          </a:p>
        </p:txBody>
      </p:sp>
      <p:sp>
        <p:nvSpPr>
          <p:cNvPr id="410" name="Google Shape;410;g116096308b6_1_118"/>
          <p:cNvSpPr txBox="1"/>
          <p:nvPr/>
        </p:nvSpPr>
        <p:spPr>
          <a:xfrm>
            <a:off x="242800" y="977413"/>
            <a:ext cx="615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Auction for </a:t>
            </a:r>
            <a:r>
              <a:rPr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NFTs</a:t>
            </a:r>
            <a:endParaRPr sz="16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Set starting bid price by admin</a:t>
            </a:r>
            <a:endParaRPr sz="16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User friendly app to get current cryptocurrency values</a:t>
            </a:r>
            <a:endParaRPr sz="16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g116096308b6_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850" y="2017738"/>
            <a:ext cx="2792625" cy="27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16096308b6_1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0" y="2238575"/>
            <a:ext cx="2350951" cy="23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16096308b6_1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6096308b6_1_124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Team</a:t>
            </a:r>
            <a:endParaRPr sz="2400">
              <a:solidFill>
                <a:srgbClr val="FFC000"/>
              </a:solidFill>
            </a:endParaRPr>
          </a:p>
        </p:txBody>
      </p:sp>
      <p:sp>
        <p:nvSpPr>
          <p:cNvPr id="419" name="Google Shape;419;g116096308b6_1_124"/>
          <p:cNvSpPr txBox="1"/>
          <p:nvPr/>
        </p:nvSpPr>
        <p:spPr>
          <a:xfrm>
            <a:off x="528350" y="1095700"/>
            <a:ext cx="8183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00"/>
              <a:buChar char="●"/>
            </a:pPr>
            <a:r>
              <a:rPr lang="en-US" sz="1700">
                <a:solidFill>
                  <a:srgbClr val="FFC000"/>
                </a:solidFill>
              </a:rPr>
              <a:t>Backend - (</a:t>
            </a:r>
            <a:r>
              <a:rPr lang="en-US" sz="1700">
                <a:solidFill>
                  <a:srgbClr val="FFC000"/>
                </a:solidFill>
              </a:rPr>
              <a:t>Microsoft</a:t>
            </a:r>
            <a:r>
              <a:rPr lang="en-US" sz="1700">
                <a:solidFill>
                  <a:srgbClr val="FFC000"/>
                </a:solidFill>
              </a:rPr>
              <a:t> Azure, API, MariaDB, Spring Boot)</a:t>
            </a:r>
            <a:endParaRPr sz="1700">
              <a:solidFill>
                <a:srgbClr val="FFC000"/>
              </a:solidFill>
            </a:endParaRPr>
          </a:p>
          <a:p>
            <a:pPr indent="-3365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00"/>
              <a:buChar char="○"/>
            </a:pPr>
            <a:r>
              <a:rPr lang="en-US" sz="1700">
                <a:solidFill>
                  <a:srgbClr val="FFC000"/>
                </a:solidFill>
              </a:rPr>
              <a:t>FERNANDO K.A.Ishan  (E/18/098)</a:t>
            </a:r>
            <a:endParaRPr sz="1700">
              <a:solidFill>
                <a:srgbClr val="FFC000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00"/>
              <a:buChar char="●"/>
            </a:pPr>
            <a:r>
              <a:rPr lang="en-US" sz="1700">
                <a:solidFill>
                  <a:srgbClr val="FFC000"/>
                </a:solidFill>
              </a:rPr>
              <a:t>Frontend - (Android application, JAVA)</a:t>
            </a:r>
            <a:endParaRPr sz="1700">
              <a:solidFill>
                <a:srgbClr val="FFC000"/>
              </a:solidFill>
            </a:endParaRPr>
          </a:p>
          <a:p>
            <a:pPr indent="-3365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00"/>
              <a:buChar char="○"/>
            </a:pPr>
            <a:r>
              <a:rPr lang="en-US" sz="1700">
                <a:solidFill>
                  <a:srgbClr val="FFC000"/>
                </a:solidFill>
              </a:rPr>
              <a:t>FERNANDO K.N.Adeepa (E/18/100)</a:t>
            </a:r>
            <a:endParaRPr sz="1700">
              <a:solidFill>
                <a:srgbClr val="FFC000"/>
              </a:solidFill>
            </a:endParaRPr>
          </a:p>
          <a:p>
            <a:pPr indent="-3365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00"/>
              <a:buChar char="○"/>
            </a:pPr>
            <a:r>
              <a:rPr lang="en-US" sz="1700">
                <a:solidFill>
                  <a:srgbClr val="FFC000"/>
                </a:solidFill>
              </a:rPr>
              <a:t>JAYASUNDARA J.W.K.Ridma.B. (E/18/155)</a:t>
            </a:r>
            <a:endParaRPr sz="1700">
              <a:solidFill>
                <a:srgbClr val="FFC000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C000"/>
              </a:solidFill>
            </a:endParaRPr>
          </a:p>
        </p:txBody>
      </p:sp>
      <p:pic>
        <p:nvPicPr>
          <p:cNvPr id="420" name="Google Shape;420;g116096308b6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6096308b6_1_130"/>
          <p:cNvSpPr txBox="1"/>
          <p:nvPr/>
        </p:nvSpPr>
        <p:spPr>
          <a:xfrm>
            <a:off x="0" y="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10. Versioning and Documentation</a:t>
            </a:r>
            <a:endParaRPr sz="2400">
              <a:solidFill>
                <a:srgbClr val="FFC000"/>
              </a:solidFill>
            </a:endParaRPr>
          </a:p>
        </p:txBody>
      </p:sp>
      <p:sp>
        <p:nvSpPr>
          <p:cNvPr id="426" name="Google Shape;426;g116096308b6_1_130"/>
          <p:cNvSpPr txBox="1"/>
          <p:nvPr/>
        </p:nvSpPr>
        <p:spPr>
          <a:xfrm>
            <a:off x="366850" y="823550"/>
            <a:ext cx="859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GitHub - </a:t>
            </a:r>
            <a:r>
              <a:rPr lang="en-U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https://github.com/ishanfdo18098/CO225-Java-Project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Montserrat"/>
              <a:buAutoNum type="arabicParenR"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GitHub Wiki - </a:t>
            </a:r>
            <a:r>
              <a:rPr lang="en-U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https://github.com/ishanfdo18098/CO225-Java-Project/wiki</a:t>
            </a: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g116096308b6_1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375" y="1200800"/>
            <a:ext cx="4487950" cy="18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16096308b6_1_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375" y="3378647"/>
            <a:ext cx="4487948" cy="160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6096308b6_1_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6096308b6_1_236"/>
          <p:cNvSpPr txBox="1"/>
          <p:nvPr/>
        </p:nvSpPr>
        <p:spPr>
          <a:xfrm>
            <a:off x="821100" y="868475"/>
            <a:ext cx="750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9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g116096308b6_1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75" y="2027950"/>
            <a:ext cx="2029975" cy="20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16096308b6_1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575" y="1693700"/>
            <a:ext cx="4048686" cy="26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16096308b6_1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586" y="2106388"/>
            <a:ext cx="1873090" cy="187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16096308b6_1_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775" y="2027950"/>
            <a:ext cx="3247955" cy="20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16096308b6_1_236"/>
          <p:cNvSpPr txBox="1"/>
          <p:nvPr/>
        </p:nvSpPr>
        <p:spPr>
          <a:xfrm>
            <a:off x="239575" y="4102825"/>
            <a:ext cx="19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g116096308b6_1_236"/>
          <p:cNvSpPr txBox="1"/>
          <p:nvPr/>
        </p:nvSpPr>
        <p:spPr>
          <a:xfrm>
            <a:off x="2433563" y="4102825"/>
            <a:ext cx="19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Ethereum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116096308b6_1_236"/>
          <p:cNvSpPr txBox="1"/>
          <p:nvPr/>
        </p:nvSpPr>
        <p:spPr>
          <a:xfrm>
            <a:off x="4562400" y="4102825"/>
            <a:ext cx="19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DogeCoin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116096308b6_1_236"/>
          <p:cNvSpPr txBox="1"/>
          <p:nvPr/>
        </p:nvSpPr>
        <p:spPr>
          <a:xfrm>
            <a:off x="7021775" y="4155725"/>
            <a:ext cx="19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Litecoin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116096308b6_1_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0445af9d_2_0"/>
          <p:cNvSpPr txBox="1"/>
          <p:nvPr>
            <p:ph type="title"/>
          </p:nvPr>
        </p:nvSpPr>
        <p:spPr>
          <a:xfrm>
            <a:off x="715100" y="962400"/>
            <a:ext cx="2564100" cy="32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when finished</a:t>
            </a:r>
            <a:endParaRPr/>
          </a:p>
        </p:txBody>
      </p:sp>
      <p:pic>
        <p:nvPicPr>
          <p:cNvPr id="449" name="Google Shape;449;g1160445af9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775" y="239225"/>
            <a:ext cx="5378425" cy="4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6096308b6_1_1"/>
          <p:cNvSpPr txBox="1"/>
          <p:nvPr>
            <p:ph type="title"/>
          </p:nvPr>
        </p:nvSpPr>
        <p:spPr>
          <a:xfrm>
            <a:off x="715100" y="962400"/>
            <a:ext cx="2743800" cy="3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when finished</a:t>
            </a:r>
            <a:endParaRPr/>
          </a:p>
        </p:txBody>
      </p:sp>
      <p:pic>
        <p:nvPicPr>
          <p:cNvPr id="455" name="Google Shape;455;g116096308b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778" y="-179675"/>
            <a:ext cx="6100798" cy="5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6096308b6_1_92"/>
          <p:cNvSpPr txBox="1"/>
          <p:nvPr>
            <p:ph type="title"/>
          </p:nvPr>
        </p:nvSpPr>
        <p:spPr>
          <a:xfrm>
            <a:off x="715100" y="962400"/>
            <a:ext cx="63465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TODOs</a:t>
            </a:r>
            <a:endParaRPr/>
          </a:p>
        </p:txBody>
      </p:sp>
      <p:sp>
        <p:nvSpPr>
          <p:cNvPr id="461" name="Google Shape;461;g116096308b6_1_92"/>
          <p:cNvSpPr txBox="1"/>
          <p:nvPr>
            <p:ph idx="1" type="subTitle"/>
          </p:nvPr>
        </p:nvSpPr>
        <p:spPr>
          <a:xfrm>
            <a:off x="715100" y="1970700"/>
            <a:ext cx="6346500" cy="22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Check every pages topic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Fix slide 3 (contents)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Change technology stack into pic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/>
          <p:nvPr/>
        </p:nvSpPr>
        <p:spPr>
          <a:xfrm>
            <a:off x="1250405" y="760044"/>
            <a:ext cx="5802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rgbClr val="B7E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FERNANDO K.A.I. 		         – E/18/098</a:t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FERNANDO K.N.A.		         – E/18/100</a:t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JAYASUNDARA J.W.K.R.B.  – E/18/155</a:t>
            </a:r>
            <a:endParaRPr/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10800000">
            <a:off x="798135" y="1832252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10800000">
            <a:off x="798134" y="2619130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10800000">
            <a:off x="798134" y="3406008"/>
            <a:ext cx="452270" cy="6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655" y="14481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650" y="2400625"/>
            <a:ext cx="952500" cy="9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650" y="33531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"/>
          <p:cNvGrpSpPr/>
          <p:nvPr/>
        </p:nvGrpSpPr>
        <p:grpSpPr>
          <a:xfrm flipH="1">
            <a:off x="5253024" y="709556"/>
            <a:ext cx="207172" cy="321076"/>
            <a:chOff x="815599" y="717719"/>
            <a:chExt cx="207172" cy="321076"/>
          </a:xfrm>
        </p:grpSpPr>
        <p:sp>
          <p:nvSpPr>
            <p:cNvPr id="208" name="Google Shape;208;p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9385" l="7483" r="7183" t="5434"/>
          <a:stretch/>
        </p:blipFill>
        <p:spPr>
          <a:xfrm flipH="1" rot="156377">
            <a:off x="4451565" y="1486333"/>
            <a:ext cx="4124484" cy="31379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 txBox="1"/>
          <p:nvPr/>
        </p:nvSpPr>
        <p:spPr>
          <a:xfrm>
            <a:off x="207334" y="180037"/>
            <a:ext cx="58959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rgbClr val="B7E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Project Identification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FFC000"/>
                </a:solidFill>
              </a:rPr>
              <a:t>High Level System Organization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Data Flow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Data Storage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Flow Control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Technology Stack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Project Plan</a:t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AutoNum type="arabicPeriod"/>
            </a:pPr>
            <a:r>
              <a:rPr lang="en-US" sz="2400">
                <a:solidFill>
                  <a:srgbClr val="FFC000"/>
                </a:solidFill>
              </a:rPr>
              <a:t>Extendability </a:t>
            </a:r>
            <a:endParaRPr sz="2400">
              <a:solidFill>
                <a:srgbClr val="FFC000"/>
              </a:solidFill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Versioning and Documentation</a:t>
            </a:r>
            <a:endParaRPr/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54e47552_0_0"/>
          <p:cNvSpPr txBox="1"/>
          <p:nvPr/>
        </p:nvSpPr>
        <p:spPr>
          <a:xfrm>
            <a:off x="207333" y="180037"/>
            <a:ext cx="86529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1. PROJECT IDENTIFICATION</a:t>
            </a:r>
            <a:endParaRPr b="0" i="0" sz="3200" u="sng" cap="none" strike="noStrike">
              <a:solidFill>
                <a:srgbClr val="B7E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B7ECF3"/>
              </a:solidFill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FFC000"/>
                </a:solidFill>
              </a:rPr>
              <a:t>Create a user friendly platform to bid cryptocurrency.</a:t>
            </a:r>
            <a:endParaRPr sz="2400">
              <a:solidFill>
                <a:srgbClr val="FFC000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Char char="▪"/>
            </a:pPr>
            <a:r>
              <a:rPr lang="en-US" sz="2400">
                <a:solidFill>
                  <a:srgbClr val="FFC000"/>
                </a:solidFill>
              </a:rPr>
              <a:t>Bringing all the tools in to one place</a:t>
            </a:r>
            <a:br>
              <a:rPr lang="en-US" sz="2400">
                <a:solidFill>
                  <a:srgbClr val="FFC000"/>
                </a:solidFill>
              </a:rPr>
            </a:br>
            <a:r>
              <a:rPr lang="en-US" sz="2400">
                <a:solidFill>
                  <a:srgbClr val="FFC000"/>
                </a:solidFill>
              </a:rPr>
              <a:t>(checking prices, ongoing bids, new bids)</a:t>
            </a:r>
            <a:endParaRPr sz="2400">
              <a:solidFill>
                <a:srgbClr val="FFC000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FFC000"/>
                </a:solidFill>
              </a:rPr>
              <a:t>To implement a mobile app to bid cryptocurrency.</a:t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FFC000"/>
                </a:solidFill>
              </a:rPr>
              <a:t>Identify top ranked cryptocurrencies.</a:t>
            </a:r>
            <a:endParaRPr sz="2400">
              <a:solidFill>
                <a:srgbClr val="FFC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C000"/>
              </a:solidFill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11654e47552_0_0"/>
          <p:cNvPicPr preferRelativeResize="0"/>
          <p:nvPr/>
        </p:nvPicPr>
        <p:blipFill rotWithShape="1">
          <a:blip r:embed="rId3">
            <a:alphaModFix/>
          </a:blip>
          <a:srcRect b="15369" l="26318" r="20897" t="22779"/>
          <a:stretch/>
        </p:blipFill>
        <p:spPr>
          <a:xfrm>
            <a:off x="6213539" y="2580135"/>
            <a:ext cx="2723128" cy="237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1654e4755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"/>
          <p:cNvSpPr txBox="1"/>
          <p:nvPr/>
        </p:nvSpPr>
        <p:spPr>
          <a:xfrm>
            <a:off x="207333" y="180037"/>
            <a:ext cx="8652900" cy="6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1. PROJECT IDENTIFICATION</a:t>
            </a:r>
            <a:endParaRPr sz="3200" u="sng">
              <a:solidFill>
                <a:srgbClr val="B7ECF3"/>
              </a:solidFill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Users : </a:t>
            </a:r>
            <a:endParaRPr/>
          </a:p>
          <a:p>
            <a: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1. Administrators 	</a:t>
            </a:r>
            <a:endParaRPr/>
          </a:p>
          <a:p>
            <a:pPr indent="0" lvl="4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2. Bidders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Events 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1. Start auction (Administrators)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2. Cryptocurrency selection (Bidders)         	       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3. Bidding (Bidders)                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4. Stop/End auction (Administrators)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3">
            <a:alphaModFix/>
          </a:blip>
          <a:srcRect b="15368" l="26318" r="20897" t="22779"/>
          <a:stretch/>
        </p:blipFill>
        <p:spPr>
          <a:xfrm>
            <a:off x="6213539" y="1808610"/>
            <a:ext cx="2723128" cy="237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 b="0" l="22310" r="24971" t="0"/>
          <a:stretch/>
        </p:blipFill>
        <p:spPr>
          <a:xfrm>
            <a:off x="6647730" y="-64495"/>
            <a:ext cx="2342921" cy="3095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5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235" name="Google Shape;235;p5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5"/>
          <p:cNvSpPr txBox="1"/>
          <p:nvPr/>
        </p:nvSpPr>
        <p:spPr>
          <a:xfrm>
            <a:off x="303390" y="-72337"/>
            <a:ext cx="79707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2. OBJECTIVES</a:t>
            </a:r>
            <a:endParaRPr/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Android mobile app development applying java concepts 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Collection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OOP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Input/Output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Exception Handling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Event Handling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Concurrency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- Sockets</a:t>
            </a:r>
            <a:endParaRPr/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Designing the Solution Architecture understanding the Data &amp; Control flow. ( Data Flow and Storage)</a:t>
            </a:r>
            <a:endParaRPr/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Learning all the technologies required to implement a real-life application. ( Technology Stack)</a:t>
            </a:r>
            <a:endParaRPr/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Project planning and Documentation. (Project Wiki)</a:t>
            </a:r>
            <a:endParaRPr/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Learn version controlling and group collaboration in software projects.       (Git, GitHub)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6096308b6_1_7"/>
          <p:cNvSpPr txBox="1"/>
          <p:nvPr/>
        </p:nvSpPr>
        <p:spPr>
          <a:xfrm>
            <a:off x="-781875" y="-450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3. High Level System Organization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116096308b6_1_7"/>
          <p:cNvPicPr preferRelativeResize="0"/>
          <p:nvPr/>
        </p:nvPicPr>
        <p:blipFill rotWithShape="1">
          <a:blip r:embed="rId3">
            <a:alphaModFix/>
          </a:blip>
          <a:srcRect b="9386" l="7483" r="7184" t="5434"/>
          <a:stretch/>
        </p:blipFill>
        <p:spPr>
          <a:xfrm rot="156380">
            <a:off x="224484" y="3046143"/>
            <a:ext cx="2651457" cy="182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16096308b6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6096308b6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25" y="755375"/>
            <a:ext cx="8307149" cy="42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6096308b6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349" y="3792637"/>
            <a:ext cx="1020576" cy="6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6096308b6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6201" y="3682475"/>
            <a:ext cx="796024" cy="8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6096308b6_1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9349" y="814250"/>
            <a:ext cx="1522775" cy="101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 txBox="1"/>
          <p:nvPr/>
        </p:nvSpPr>
        <p:spPr>
          <a:xfrm>
            <a:off x="207333" y="180037"/>
            <a:ext cx="8011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4</a:t>
            </a: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. DATA FLOW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6"/>
          <p:cNvGrpSpPr/>
          <p:nvPr/>
        </p:nvGrpSpPr>
        <p:grpSpPr>
          <a:xfrm>
            <a:off x="1152122" y="903294"/>
            <a:ext cx="6119521" cy="4337664"/>
            <a:chOff x="233350" y="949250"/>
            <a:chExt cx="7137300" cy="3802300"/>
          </a:xfrm>
        </p:grpSpPr>
        <p:sp>
          <p:nvSpPr>
            <p:cNvPr id="256" name="Google Shape;256;p6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atabase icon Royalty Free Vector Image - VectorStock" id="307" name="Google Shape;307;p6"/>
          <p:cNvPicPr preferRelativeResize="0"/>
          <p:nvPr/>
        </p:nvPicPr>
        <p:blipFill rotWithShape="1">
          <a:blip r:embed="rId3">
            <a:alphaModFix/>
          </a:blip>
          <a:srcRect b="13632" l="10433" r="8960" t="8251"/>
          <a:stretch/>
        </p:blipFill>
        <p:spPr>
          <a:xfrm>
            <a:off x="1483884" y="796081"/>
            <a:ext cx="849871" cy="888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,115,695 Smart Phone Stock Photos, Pictures &amp;amp; Royalty-Free Images - iStock" id="308" name="Google Shape;308;p6"/>
          <p:cNvPicPr preferRelativeResize="0"/>
          <p:nvPr/>
        </p:nvPicPr>
        <p:blipFill rotWithShape="1">
          <a:blip r:embed="rId4">
            <a:alphaModFix/>
          </a:blip>
          <a:srcRect b="18211" l="17244" r="17125" t="16533"/>
          <a:stretch/>
        </p:blipFill>
        <p:spPr>
          <a:xfrm>
            <a:off x="2520544" y="3175438"/>
            <a:ext cx="754375" cy="750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,115,695 Smart Phone Stock Photos, Pictures &amp;amp; Royalty-Free Images - iStock" id="309" name="Google Shape;309;p6"/>
          <p:cNvPicPr preferRelativeResize="0"/>
          <p:nvPr/>
        </p:nvPicPr>
        <p:blipFill rotWithShape="1">
          <a:blip r:embed="rId5">
            <a:alphaModFix/>
          </a:blip>
          <a:srcRect b="18211" l="17244" r="17125" t="16533"/>
          <a:stretch/>
        </p:blipFill>
        <p:spPr>
          <a:xfrm>
            <a:off x="5949804" y="3590173"/>
            <a:ext cx="754375" cy="7500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i vector icon stock vector. Illustration of process - 103524080" id="310" name="Google Shape;310;p6"/>
          <p:cNvPicPr preferRelativeResize="0"/>
          <p:nvPr/>
        </p:nvPicPr>
        <p:blipFill rotWithShape="1">
          <a:blip r:embed="rId6">
            <a:alphaModFix/>
          </a:blip>
          <a:srcRect b="26946" l="13664" r="14223" t="13573"/>
          <a:stretch/>
        </p:blipFill>
        <p:spPr>
          <a:xfrm>
            <a:off x="2589619" y="1607076"/>
            <a:ext cx="978850" cy="673139"/>
          </a:xfrm>
          <a:prstGeom prst="rect">
            <a:avLst/>
          </a:prstGeom>
          <a:solidFill>
            <a:srgbClr val="00B050">
              <a:alpha val="86666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6"/>
          <p:cNvSpPr/>
          <p:nvPr/>
        </p:nvSpPr>
        <p:spPr>
          <a:xfrm rot="4608907">
            <a:off x="5258915" y="2615567"/>
            <a:ext cx="1623096" cy="38229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B793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"/>
          <p:cNvSpPr/>
          <p:nvPr/>
        </p:nvSpPr>
        <p:spPr>
          <a:xfrm rot="-2111979">
            <a:off x="2928260" y="2434209"/>
            <a:ext cx="2991011" cy="38212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B793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"/>
          <p:cNvSpPr/>
          <p:nvPr/>
        </p:nvSpPr>
        <p:spPr>
          <a:xfrm rot="10259702">
            <a:off x="3639094" y="1491843"/>
            <a:ext cx="1989521" cy="38209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B793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/>
          <p:nvPr/>
        </p:nvSpPr>
        <p:spPr>
          <a:xfrm rot="-8472860">
            <a:off x="2065689" y="1491743"/>
            <a:ext cx="800572" cy="38229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B793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1483875" y="456988"/>
            <a:ext cx="1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API DB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6"/>
          <p:cNvSpPr txBox="1"/>
          <p:nvPr/>
        </p:nvSpPr>
        <p:spPr>
          <a:xfrm>
            <a:off x="6704175" y="3765100"/>
            <a:ext cx="15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6035100" y="503100"/>
            <a:ext cx="15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Our Server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3314525" y="3525300"/>
            <a:ext cx="15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2325" y="857200"/>
            <a:ext cx="1424905" cy="11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5488625" y="4284900"/>
            <a:ext cx="18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Administrator)</a:t>
            </a:r>
            <a:endParaRPr b="1" sz="16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2333750" y="3925500"/>
            <a:ext cx="18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(Bidder)</a:t>
            </a:r>
            <a:endParaRPr b="1" sz="16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pi vector icon stock vector. Illustration of process - 103524080" id="322" name="Google Shape;322;p6"/>
          <p:cNvPicPr preferRelativeResize="0"/>
          <p:nvPr/>
        </p:nvPicPr>
        <p:blipFill rotWithShape="1">
          <a:blip r:embed="rId6">
            <a:alphaModFix/>
          </a:blip>
          <a:srcRect b="26949" l="13665" r="14220" t="13572"/>
          <a:stretch/>
        </p:blipFill>
        <p:spPr>
          <a:xfrm>
            <a:off x="5779491" y="1607071"/>
            <a:ext cx="581944" cy="400200"/>
          </a:xfrm>
          <a:prstGeom prst="rect">
            <a:avLst/>
          </a:prstGeom>
          <a:solidFill>
            <a:srgbClr val="00B050">
              <a:alpha val="8667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atabase icon Royalty Free Vector Image - VectorStock" id="323" name="Google Shape;323;p6"/>
          <p:cNvPicPr preferRelativeResize="0"/>
          <p:nvPr/>
        </p:nvPicPr>
        <p:blipFill rotWithShape="1">
          <a:blip r:embed="rId3">
            <a:alphaModFix/>
          </a:blip>
          <a:srcRect b="13631" l="10430" r="8963" t="8249"/>
          <a:stretch/>
        </p:blipFill>
        <p:spPr>
          <a:xfrm>
            <a:off x="6704179" y="857194"/>
            <a:ext cx="382824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096308b6_1_35"/>
          <p:cNvSpPr/>
          <p:nvPr/>
        </p:nvSpPr>
        <p:spPr>
          <a:xfrm>
            <a:off x="6887050" y="1114323"/>
            <a:ext cx="1762200" cy="141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Google Shape;330;g116096308b6_1_35"/>
          <p:cNvSpPr/>
          <p:nvPr/>
        </p:nvSpPr>
        <p:spPr>
          <a:xfrm>
            <a:off x="5022350" y="3149975"/>
            <a:ext cx="1762200" cy="163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1" name="Google Shape;331;g116096308b6_1_35"/>
          <p:cNvSpPr txBox="1"/>
          <p:nvPr/>
        </p:nvSpPr>
        <p:spPr>
          <a:xfrm>
            <a:off x="0" y="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B7ECF3"/>
                </a:solidFill>
              </a:rPr>
              <a:t>5</a:t>
            </a:r>
            <a:r>
              <a:rPr b="0" i="0" lang="en-US" sz="3200" u="sng" cap="none" strike="noStrike">
                <a:solidFill>
                  <a:srgbClr val="B7ECF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u="sng">
                <a:solidFill>
                  <a:srgbClr val="B7ECF3"/>
                </a:solidFill>
              </a:rPr>
              <a:t>Storage of data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116096308b6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238" y="2816475"/>
            <a:ext cx="1779226" cy="17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16096308b6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750" y="2904525"/>
            <a:ext cx="1779226" cy="17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16096308b6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500" y="980450"/>
            <a:ext cx="1779225" cy="1166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16096308b6_1_35"/>
          <p:cNvSpPr txBox="1"/>
          <p:nvPr/>
        </p:nvSpPr>
        <p:spPr>
          <a:xfrm>
            <a:off x="3996363" y="4507450"/>
            <a:ext cx="90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Bidder </a:t>
            </a:r>
            <a:endParaRPr b="1" sz="1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116096308b6_1_35"/>
          <p:cNvSpPr txBox="1"/>
          <p:nvPr/>
        </p:nvSpPr>
        <p:spPr>
          <a:xfrm>
            <a:off x="6955625" y="4595700"/>
            <a:ext cx="97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b="1" sz="1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g116096308b6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800" y="906000"/>
            <a:ext cx="1419850" cy="1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16096308b6_1_35"/>
          <p:cNvSpPr/>
          <p:nvPr/>
        </p:nvSpPr>
        <p:spPr>
          <a:xfrm rot="994566">
            <a:off x="5018795" y="2278726"/>
            <a:ext cx="187179" cy="547975"/>
          </a:xfrm>
          <a:prstGeom prst="upDownArrow">
            <a:avLst>
              <a:gd fmla="val 36004" name="adj1"/>
              <a:gd fmla="val 719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16096308b6_1_35"/>
          <p:cNvSpPr/>
          <p:nvPr/>
        </p:nvSpPr>
        <p:spPr>
          <a:xfrm rot="-2485663">
            <a:off x="6720960" y="2275473"/>
            <a:ext cx="187252" cy="547704"/>
          </a:xfrm>
          <a:prstGeom prst="upDownArrow">
            <a:avLst>
              <a:gd fmla="val 36004" name="adj1"/>
              <a:gd fmla="val 719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16096308b6_1_35"/>
          <p:cNvSpPr/>
          <p:nvPr/>
        </p:nvSpPr>
        <p:spPr>
          <a:xfrm>
            <a:off x="3179638" y="1110725"/>
            <a:ext cx="1554900" cy="28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16096308b6_1_35"/>
          <p:cNvSpPr txBox="1"/>
          <p:nvPr/>
        </p:nvSpPr>
        <p:spPr>
          <a:xfrm>
            <a:off x="6830725" y="1147825"/>
            <a:ext cx="209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(Permanent storage)</a:t>
            </a:r>
            <a:endParaRPr b="1"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"/>
              <a:buChar char="-"/>
            </a:pPr>
            <a:r>
              <a:rPr b="1" lang="en-US" sz="20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MariaDB -</a:t>
            </a:r>
            <a:endParaRPr b="1" sz="20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116096308b6_1_35"/>
          <p:cNvSpPr txBox="1"/>
          <p:nvPr/>
        </p:nvSpPr>
        <p:spPr>
          <a:xfrm>
            <a:off x="4973950" y="3211025"/>
            <a:ext cx="1913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Temp Storage</a:t>
            </a:r>
            <a:endParaRPr b="1" sz="17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(Refreshed when app is opened)</a:t>
            </a:r>
            <a:endParaRPr b="1" sz="17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Montserrat"/>
              <a:buChar char="-"/>
            </a:pPr>
            <a:r>
              <a:rPr b="1" lang="en-US" sz="17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RAM - </a:t>
            </a:r>
            <a:endParaRPr b="1" sz="17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116096308b6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0300"/>
            <a:ext cx="1748825" cy="4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6096308b6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1224" y="3"/>
            <a:ext cx="1522775" cy="1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